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56"/>
  </p:notesMasterIdLst>
  <p:handoutMasterIdLst>
    <p:handoutMasterId r:id="rId57"/>
  </p:handoutMasterIdLst>
  <p:sldIdLst>
    <p:sldId id="1298" r:id="rId4"/>
    <p:sldId id="1301" r:id="rId5"/>
    <p:sldId id="2017" r:id="rId6"/>
    <p:sldId id="2107" r:id="rId7"/>
    <p:sldId id="2108" r:id="rId8"/>
    <p:sldId id="2141" r:id="rId9"/>
    <p:sldId id="2142" r:id="rId10"/>
    <p:sldId id="2143" r:id="rId11"/>
    <p:sldId id="2144" r:id="rId12"/>
    <p:sldId id="2109" r:id="rId13"/>
    <p:sldId id="2147" r:id="rId14"/>
    <p:sldId id="2148" r:id="rId15"/>
    <p:sldId id="2149" r:id="rId16"/>
    <p:sldId id="2145" r:id="rId17"/>
    <p:sldId id="2150" r:id="rId18"/>
    <p:sldId id="2151" r:id="rId19"/>
    <p:sldId id="2152" r:id="rId20"/>
    <p:sldId id="2156" r:id="rId21"/>
    <p:sldId id="2153" r:id="rId22"/>
    <p:sldId id="2158" r:id="rId23"/>
    <p:sldId id="2183" r:id="rId24"/>
    <p:sldId id="2182" r:id="rId25"/>
    <p:sldId id="2114" r:id="rId26"/>
    <p:sldId id="2160" r:id="rId27"/>
    <p:sldId id="2159" r:id="rId28"/>
    <p:sldId id="2184" r:id="rId29"/>
    <p:sldId id="2162" r:id="rId30"/>
    <p:sldId id="2164" r:id="rId31"/>
    <p:sldId id="2165" r:id="rId32"/>
    <p:sldId id="2163" r:id="rId33"/>
    <p:sldId id="2166" r:id="rId34"/>
    <p:sldId id="2185" r:id="rId35"/>
    <p:sldId id="2168" r:id="rId36"/>
    <p:sldId id="2167" r:id="rId37"/>
    <p:sldId id="2115" r:id="rId38"/>
    <p:sldId id="2173" r:id="rId39"/>
    <p:sldId id="2155" r:id="rId40"/>
    <p:sldId id="2186" r:id="rId41"/>
    <p:sldId id="2174" r:id="rId42"/>
    <p:sldId id="2175" r:id="rId43"/>
    <p:sldId id="2176" r:id="rId44"/>
    <p:sldId id="2187" r:id="rId45"/>
    <p:sldId id="2169" r:id="rId46"/>
    <p:sldId id="2178" r:id="rId47"/>
    <p:sldId id="2177" r:id="rId48"/>
    <p:sldId id="2119" r:id="rId49"/>
    <p:sldId id="2179" r:id="rId50"/>
    <p:sldId id="2180" r:id="rId51"/>
    <p:sldId id="2181" r:id="rId52"/>
    <p:sldId id="1972" r:id="rId53"/>
    <p:sldId id="1454" r:id="rId54"/>
    <p:sldId id="2146" r:id="rId5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FFFFCC"/>
    <a:srgbClr val="F8FFB7"/>
    <a:srgbClr val="FFFFA9"/>
    <a:srgbClr val="FFCC66"/>
    <a:srgbClr val="CC0A0C"/>
    <a:srgbClr val="FFFFFF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56" autoAdjust="0"/>
    <p:restoredTop sz="94692" autoAdjust="0"/>
  </p:normalViewPr>
  <p:slideViewPr>
    <p:cSldViewPr>
      <p:cViewPr>
        <p:scale>
          <a:sx n="112" d="100"/>
          <a:sy n="112" d="100"/>
        </p:scale>
        <p:origin x="-8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2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873BAC10-6CF4-BD4D-B8FC-A748BC84C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4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4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5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28087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5247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13264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69E6B-C78A-AB4D-B0E3-E8B86D30D9E8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4FF8-93AA-824F-B5CB-0DE1FB90B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72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71E14-CB1A-C340-A5EA-6D621487B8C8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9871B-3BC2-AA4B-A2C9-E910B795C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53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25EE0-BB21-D941-BD38-A3A9E9BFFCAA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812B3-9B26-F145-81C7-376184095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20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20FF6-228D-244F-916D-E5E4B5F1AADE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B984-FE7B-3B41-889D-7E743E553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03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33AD4-CD14-1F4B-A9CB-38BAA2D25F09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88CA6-CB3C-1B47-B0E3-28FBCD050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00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31803-D18A-A040-9D71-AD0A5D03AF66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AFEAD-1B8C-5F4A-B023-355726D28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6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2A24F-8597-AB43-988C-09EB50160BE9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FC45-F942-3C4B-ACD4-E5B82879C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4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D356-3372-004A-A50F-33F115C288AD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6EC1D-0195-EC47-88F8-108A697D0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7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480663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07FE2-88CB-7744-8875-36325658A55D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1C72C-5764-3A4B-BCA4-7860BFC48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64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0CB84-D37B-ED44-91B0-C5FD8A2E73E6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2A780-3035-4141-AD0D-69A2110C2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91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0CA8C-D5EB-CF4D-85FE-48B0EF92A79B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8213-D5DC-E14E-9959-6FBA98E46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38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F7EBB-9060-8645-A583-7E2397395E9B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B2F50-8B58-824F-AD2F-D46020ED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14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59302-C1B4-F643-8A01-DD098F83DCF4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61933-263F-D64E-A61C-7C770854F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612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6D8AB-BCD2-A647-A378-B9B2ED2F1F8C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C7BDA-C8CC-E340-9CAC-91B8111AD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0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FF17-2946-2745-96A9-3D2C322E9D9B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E64F2-0457-9F46-AF0C-6E3A7B24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9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A6F8-C60F-4940-AA15-93EBD388CDBC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51AC-599C-DC48-B271-C02543AFF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01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B2FAE-B150-A449-BB1B-9A85F3A0FD05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93169-BD00-2646-9278-98C6D3970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24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BA974-E2B9-EF48-8E7A-491245BB66B9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F5101-8E13-9F44-A35F-F79EAAE9C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2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49204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14134-2776-6048-918A-21559751D255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A73BD-11E4-6748-97AC-4355CBAED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396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38367-E441-A44B-9384-E77FE770A92E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19D87-EEDA-8542-BD64-D8202D68C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124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99CD8-034C-4446-AA8B-507C8B852381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FC7D3-91E9-6148-BA5E-38CADFA2B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562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59BE7-0B7F-0148-8A34-9B46B2DA63DF}" type="datetimeFigureOut">
              <a:rPr lang="en-US"/>
              <a:pPr>
                <a:defRPr/>
              </a:pPr>
              <a:t>3/15/13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9EE7E-5A74-4E4C-AF25-54022D218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2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3822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4608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8859331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3680979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9614921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9900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9"/>
          <p:cNvSpPr txBox="1">
            <a:spLocks noChangeArrowheads="1"/>
          </p:cNvSpPr>
          <p:nvPr/>
        </p:nvSpPr>
        <p:spPr bwMode="auto">
          <a:xfrm>
            <a:off x="631825" y="1668463"/>
            <a:ext cx="7978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endParaRPr lang="en-US" sz="3600" smtClean="0">
              <a:solidFill>
                <a:srgbClr val="FFFFFF"/>
              </a:solidFill>
              <a:latin typeface="B Frutiger Bold" charset="0"/>
            </a:endParaRPr>
          </a:p>
        </p:txBody>
      </p:sp>
      <p:sp>
        <p:nvSpPr>
          <p:cNvPr id="1027" name="Text Box 21"/>
          <p:cNvSpPr txBox="1">
            <a:spLocks noChangeArrowheads="1"/>
          </p:cNvSpPr>
          <p:nvPr/>
        </p:nvSpPr>
        <p:spPr bwMode="auto">
          <a:xfrm>
            <a:off x="593725" y="153035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endParaRPr lang="en-US" smtClean="0">
              <a:latin typeface="Times" charset="0"/>
            </a:endParaRPr>
          </a:p>
        </p:txBody>
      </p:sp>
      <p:sp>
        <p:nvSpPr>
          <p:cNvPr id="1028" name="Text Box 22"/>
          <p:cNvSpPr txBox="1">
            <a:spLocks noChangeArrowheads="1"/>
          </p:cNvSpPr>
          <p:nvPr/>
        </p:nvSpPr>
        <p:spPr bwMode="auto">
          <a:xfrm>
            <a:off x="555625" y="1744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endParaRPr lang="en-US" smtClean="0">
              <a:latin typeface="Times" charset="0"/>
            </a:endParaRPr>
          </a:p>
        </p:txBody>
      </p:sp>
      <p:sp>
        <p:nvSpPr>
          <p:cNvPr id="1029" name="Rectangle 35"/>
          <p:cNvSpPr>
            <a:spLocks noChangeArrowheads="1"/>
          </p:cNvSpPr>
          <p:nvPr userDrawn="1"/>
        </p:nvSpPr>
        <p:spPr bwMode="auto">
          <a:xfrm>
            <a:off x="685800" y="3810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</a:pPr>
            <a:endParaRPr lang="en-US" sz="4400" b="1" i="1">
              <a:latin typeface="BL Frutiger Black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</p:sldLayoutIdLst>
  <p:transition xmlns:p14="http://schemas.microsoft.com/office/powerpoint/2010/main"/>
  <p:txStyles>
    <p:titleStyle>
      <a:lvl1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6pPr>
      <a:lvl7pPr marL="9144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7pPr>
      <a:lvl8pPr marL="13716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8pPr>
      <a:lvl9pPr marL="18288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600">
          <a:solidFill>
            <a:srgbClr val="FFFFF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rgbClr val="FFFFFF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rgbClr val="FFFFFF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rgbClr val="FFFFFF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open Bible-ppt background dark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-28575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rgbClr val="FFCC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Luke 1:1-4</a:t>
            </a:r>
            <a:endParaRPr lang="en-US" sz="4400" b="1" i="1" dirty="0">
              <a:solidFill>
                <a:srgbClr val="FFCC66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L Frutiger Black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 userDrawn="1"/>
        </p:nvSpPr>
        <p:spPr bwMode="auto">
          <a:xfrm>
            <a:off x="733425" y="1120775"/>
            <a:ext cx="82296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1 Inasmuch as many have taken in hand to set in order a narrative of those things which have been fulfilled among us,</a:t>
            </a:r>
          </a:p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2 just as those who from the beginning were eyewitnesses and ministers of the word delivered them to us,</a:t>
            </a:r>
          </a:p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3 it seemed good to me also, having had perfect understanding of all things from the very first, to write to you an orderly account, most excellent </a:t>
            </a:r>
            <a:r>
              <a:rPr lang="en-US" sz="3200" dirty="0" err="1" smtClean="0">
                <a:solidFill>
                  <a:srgbClr val="FFFFCC"/>
                </a:solidFill>
                <a:latin typeface="Frutiger 57Cn" charset="0"/>
              </a:rPr>
              <a:t>Theophilus</a:t>
            </a: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,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open Bible-ppt background dark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rgbClr val="FFCC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Verse reference here</a:t>
            </a:r>
            <a:endParaRPr lang="en-US" sz="4400" b="1" i="1" dirty="0">
              <a:solidFill>
                <a:srgbClr val="FFCC66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L Frutiger Black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 userDrawn="1"/>
        </p:nvSpPr>
        <p:spPr bwMode="auto">
          <a:xfrm>
            <a:off x="762000" y="1120775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1 verses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8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1" descr="open Bible-ppt background light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10:1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Why do You stand afar off, O LORD? Why do You hide in times of trouble?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438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113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10:1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Why do You stand afar off, O LORD? Why do You hide in times of trouble?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438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13:1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3559175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How long, O LORD? Will You forget me forever? How long will You hide Your face from me? </a:t>
            </a:r>
          </a:p>
        </p:txBody>
      </p:sp>
    </p:spTree>
    <p:extLst>
      <p:ext uri="{BB962C8B-B14F-4D97-AF65-F5344CB8AC3E}">
        <p14:creationId xmlns:p14="http://schemas.microsoft.com/office/powerpoint/2010/main" val="1991768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9:10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10  Those who know Your name will put their trust in You; </a:t>
            </a:r>
            <a:r>
              <a:rPr lang="en-US" sz="3200" i="1" dirty="0">
                <a:latin typeface="Frutiger 57Cn"/>
                <a:cs typeface="Frutiger 57Cn"/>
              </a:rPr>
              <a:t>for You, LORD, have not forsaken those who seek You.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678807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179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9:10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10  Those who know Your name will put their trust in You; </a:t>
            </a:r>
            <a:r>
              <a:rPr lang="en-US" sz="3200" i="1" dirty="0">
                <a:latin typeface="Frutiger 57Cn"/>
                <a:cs typeface="Frutiger 57Cn"/>
              </a:rPr>
              <a:t>for You, LORD, have not forsaken those who seek You.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678807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37:28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3799582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28  For the LORD loves justice, </a:t>
            </a:r>
            <a:r>
              <a:rPr lang="en-US" sz="3200" i="1" dirty="0">
                <a:latin typeface="Frutiger 57Cn"/>
                <a:cs typeface="Frutiger 57Cn"/>
              </a:rPr>
              <a:t>and does not forsake His saints;</a:t>
            </a:r>
            <a:r>
              <a:rPr lang="en-US" sz="3200" dirty="0">
                <a:latin typeface="Frutiger 57Cn"/>
                <a:cs typeface="Frutiger 57Cn"/>
              </a:rPr>
              <a:t> they are preserved forever, but the descendants of the wicked shall be cut off.</a:t>
            </a:r>
          </a:p>
        </p:txBody>
      </p:sp>
    </p:spTree>
    <p:extLst>
      <p:ext uri="{BB962C8B-B14F-4D97-AF65-F5344CB8AC3E}">
        <p14:creationId xmlns:p14="http://schemas.microsoft.com/office/powerpoint/2010/main" val="26987098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26:39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39  “O My Father, if it is possible, let this cup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pass </a:t>
            </a:r>
            <a:r>
              <a:rPr lang="en-US" sz="3200" dirty="0">
                <a:latin typeface="Frutiger 57Cn"/>
                <a:cs typeface="Frutiger 57Cn"/>
              </a:rPr>
              <a:t>from Me; nevertheless, not as I will,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but </a:t>
            </a:r>
            <a:r>
              <a:rPr lang="en-US" sz="3200" dirty="0">
                <a:latin typeface="Frutiger 57Cn"/>
                <a:cs typeface="Frutiger 57Cn"/>
              </a:rPr>
              <a:t>as You will.” </a:t>
            </a:r>
          </a:p>
        </p:txBody>
      </p:sp>
    </p:spTree>
    <p:extLst>
      <p:ext uri="{BB962C8B-B14F-4D97-AF65-F5344CB8AC3E}">
        <p14:creationId xmlns:p14="http://schemas.microsoft.com/office/powerpoint/2010/main" val="27720958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  My </a:t>
            </a:r>
            <a:r>
              <a:rPr lang="en-US" sz="3200" dirty="0">
                <a:latin typeface="Frutiger 57Cn"/>
                <a:cs typeface="Frutiger 57Cn"/>
              </a:rPr>
              <a:t>God, My God, why have You forsaken Me? Why are You so far from helping Me, and from the words of My groaning</a:t>
            </a:r>
            <a:r>
              <a:rPr lang="en-US" sz="3200" dirty="0" smtClean="0">
                <a:latin typeface="Frutiger 57Cn"/>
                <a:cs typeface="Frutiger 57Cn"/>
              </a:rPr>
              <a:t>?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2  O </a:t>
            </a:r>
            <a:r>
              <a:rPr lang="en-US" sz="3200" dirty="0">
                <a:latin typeface="Frutiger 57Cn"/>
                <a:cs typeface="Frutiger 57Cn"/>
              </a:rPr>
              <a:t>My God, I cry in the daytime, but You do not hear; and in the night season, and am not silent</a:t>
            </a:r>
            <a:r>
              <a:rPr lang="en-US" sz="3200" dirty="0" smtClean="0">
                <a:latin typeface="Frutiger 57Cn"/>
                <a:cs typeface="Frutiger 57Cn"/>
              </a:rPr>
              <a:t>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  But You are holy, enthroned in the praises of Israel.</a:t>
            </a:r>
          </a:p>
          <a:p>
            <a:pPr algn="l"/>
            <a:endParaRPr lang="en-US" sz="3200" dirty="0"/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2656269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4  Our fathers trusted in You; they trusted, and You delivered them.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  They cried to You, and were delivered; they trusted in You, and were not ashamed.</a:t>
            </a:r>
          </a:p>
        </p:txBody>
      </p:sp>
    </p:spTree>
    <p:extLst>
      <p:ext uri="{BB962C8B-B14F-4D97-AF65-F5344CB8AC3E}">
        <p14:creationId xmlns:p14="http://schemas.microsoft.com/office/powerpoint/2010/main" val="25926702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6  But I am a worm, and no man; a reproach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men, and despised by the people.</a:t>
            </a:r>
          </a:p>
        </p:txBody>
      </p:sp>
    </p:spTree>
    <p:extLst>
      <p:ext uri="{BB962C8B-B14F-4D97-AF65-F5344CB8AC3E}">
        <p14:creationId xmlns:p14="http://schemas.microsoft.com/office/powerpoint/2010/main" val="4627474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6  But I am a worm, and no man; a reproach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men, and despised by the people.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0" y="2427982"/>
            <a:ext cx="82296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“worm” = </a:t>
            </a:r>
            <a:r>
              <a:rPr lang="en-US" sz="3200" i="1" dirty="0" err="1" smtClean="0">
                <a:latin typeface="Frutiger 57Cn"/>
                <a:cs typeface="Frutiger 57Cn"/>
              </a:rPr>
              <a:t>towla</a:t>
            </a:r>
            <a:r>
              <a:rPr lang="en-US" sz="3200" i="1" dirty="0" smtClean="0">
                <a:latin typeface="Frutiger 57Cn"/>
                <a:cs typeface="Frutiger 57Cn"/>
              </a:rPr>
              <a:t> </a:t>
            </a:r>
            <a:r>
              <a:rPr lang="en-US" sz="3200" dirty="0" smtClean="0">
                <a:latin typeface="Frutiger 57Cn"/>
                <a:cs typeface="Frutiger 57Cn"/>
              </a:rPr>
              <a:t>= “worm,” “scarlet,” or “crimson”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0860609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Exodus 25:4-6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4  And Moses spoke to all the congregation of the children of Israel, saying, “This is the thing which the LORD commanded, saying: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  ‘Take from among you an offering to the LORD. Whoever is of a willing heart, let him bring it as an offering to the LORD: gold, silver, and bronze;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6  ‘blue, purple, and scarlet 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[</a:t>
            </a:r>
            <a:r>
              <a:rPr lang="en-US" sz="3200" i="1" dirty="0" err="1">
                <a:solidFill>
                  <a:srgbClr val="FFCC66"/>
                </a:solidFill>
                <a:latin typeface="Frutiger 57Cn"/>
                <a:cs typeface="Frutiger 57Cn"/>
              </a:rPr>
              <a:t>towla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]</a:t>
            </a:r>
            <a:r>
              <a:rPr lang="en-US" sz="3200" dirty="0">
                <a:latin typeface="Frutiger 57Cn"/>
                <a:cs typeface="Frutiger 57Cn"/>
              </a:rPr>
              <a:t>, fine linen, and goats’ hair</a:t>
            </a:r>
            <a:r>
              <a:rPr lang="en-US" sz="3200" i="1" dirty="0">
                <a:latin typeface="Frutiger 57Cn"/>
                <a:cs typeface="Frutiger 57Cn"/>
              </a:rPr>
              <a:t> . . .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3913686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2" name="Picture 1" descr="open Bible-ppt background light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447800"/>
            <a:ext cx="9144000" cy="38456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</p:spPr>
        <p:txBody>
          <a:bodyPr anchor="b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7200" b="1" dirty="0" smtClean="0">
                <a:latin typeface="Papyrus" charset="0"/>
              </a:rPr>
              <a:t>The Last Words </a:t>
            </a:r>
          </a:p>
          <a:p>
            <a:pPr>
              <a:lnSpc>
                <a:spcPct val="90000"/>
              </a:lnSpc>
              <a:defRPr/>
            </a:pPr>
            <a:r>
              <a:rPr lang="en-US" sz="7200" b="1" dirty="0" smtClean="0">
                <a:latin typeface="Papyrus" charset="0"/>
              </a:rPr>
              <a:t>of </a:t>
            </a:r>
          </a:p>
          <a:p>
            <a:pPr>
              <a:lnSpc>
                <a:spcPct val="90000"/>
              </a:lnSpc>
              <a:defRPr/>
            </a:pPr>
            <a:r>
              <a:rPr lang="en-US" sz="7200" b="1" dirty="0" smtClean="0">
                <a:latin typeface="Papyrus" charset="0"/>
              </a:rPr>
              <a:t>Jesus Christ</a:t>
            </a:r>
            <a:endParaRPr lang="en-US" sz="7200" b="1" dirty="0">
              <a:latin typeface="Papyrus" charset="0"/>
            </a:endParaRPr>
          </a:p>
          <a:p>
            <a:pPr>
              <a:lnSpc>
                <a:spcPct val="90000"/>
              </a:lnSpc>
              <a:defRPr/>
            </a:pPr>
            <a:endParaRPr lang="en-US" sz="5400" b="1" dirty="0" smtClean="0">
              <a:latin typeface="Papyrus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known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0" b="18256"/>
          <a:stretch/>
        </p:blipFill>
        <p:spPr>
          <a:xfrm>
            <a:off x="304800" y="1219200"/>
            <a:ext cx="5486400" cy="449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2475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known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0" b="18256"/>
          <a:stretch/>
        </p:blipFill>
        <p:spPr>
          <a:xfrm>
            <a:off x="304800" y="1219200"/>
            <a:ext cx="5486400" cy="4490729"/>
          </a:xfrm>
          <a:prstGeom prst="rect">
            <a:avLst/>
          </a:prstGeom>
        </p:spPr>
      </p:pic>
      <p:pic>
        <p:nvPicPr>
          <p:cNvPr id="6" name="Picture 5" descr="images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3919" y="1997886"/>
            <a:ext cx="4494505" cy="295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192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066800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6  But </a:t>
            </a:r>
            <a:r>
              <a:rPr lang="en-US" sz="3200" i="1" dirty="0">
                <a:latin typeface="Frutiger 57Cn"/>
                <a:cs typeface="Frutiger 57Cn"/>
              </a:rPr>
              <a:t>I am a worm, and no man; </a:t>
            </a:r>
            <a:r>
              <a:rPr lang="en-US" sz="3200" dirty="0">
                <a:latin typeface="Frutiger 57Cn"/>
                <a:cs typeface="Frutiger 57Cn"/>
              </a:rPr>
              <a:t>a reproach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men, and despised by the people.</a:t>
            </a:r>
          </a:p>
        </p:txBody>
      </p:sp>
      <p:pic>
        <p:nvPicPr>
          <p:cNvPr id="5" name="Picture 4" descr="Unknown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0" b="18256"/>
          <a:stretch/>
        </p:blipFill>
        <p:spPr>
          <a:xfrm>
            <a:off x="304800" y="2279384"/>
            <a:ext cx="5486400" cy="4490729"/>
          </a:xfrm>
          <a:prstGeom prst="rect">
            <a:avLst/>
          </a:prstGeom>
        </p:spPr>
      </p:pic>
      <p:pic>
        <p:nvPicPr>
          <p:cNvPr id="6" name="Picture 5" descr="images-1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3919" y="3058070"/>
            <a:ext cx="4494505" cy="295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2482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7  All those who see Me ridicule Me; they shoot out the lip, they shake the head, saying,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8  “He trusted in the LORD, let Him rescue Him; let Him deliver Him, since He delights in Him!”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8956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600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7  All those who see Me ridicule Me; they shoot out the lip, they shake the head, saying,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8  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“He trusted in the LORD, let Him rescue Him; </a:t>
            </a:r>
            <a:r>
              <a:rPr lang="en-US" sz="3200" dirty="0">
                <a:latin typeface="Frutiger 57Cn"/>
                <a:cs typeface="Frutiger 57Cn"/>
              </a:rPr>
              <a:t>let Him deliver Him, since He delights in Him!”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8956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27:41, 43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4016375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41  Likewise </a:t>
            </a:r>
            <a:r>
              <a:rPr lang="en-US" sz="3200" dirty="0">
                <a:latin typeface="Frutiger 57Cn"/>
                <a:cs typeface="Frutiger 57Cn"/>
              </a:rPr>
              <a:t>the chief priests also, mocking with the scribes and elders, </a:t>
            </a:r>
            <a:r>
              <a:rPr lang="en-US" sz="3200" dirty="0" smtClean="0">
                <a:latin typeface="Frutiger 57Cn"/>
                <a:cs typeface="Frutiger 57Cn"/>
              </a:rPr>
              <a:t>said . . .</a:t>
            </a:r>
            <a:endParaRPr lang="en-US" sz="3200" dirty="0">
              <a:latin typeface="Frutiger 57Cn"/>
              <a:cs typeface="Frutiger 57Cn"/>
            </a:endParaRP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43  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“He trusted in God; let Him deliver Him</a:t>
            </a:r>
            <a:r>
              <a:rPr lang="en-US" sz="3200" dirty="0">
                <a:latin typeface="Frutiger 57Cn"/>
                <a:cs typeface="Frutiger 57Cn"/>
              </a:rPr>
              <a:t> now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if </a:t>
            </a:r>
            <a:r>
              <a:rPr lang="en-US" sz="3200" dirty="0">
                <a:latin typeface="Frutiger 57Cn"/>
                <a:cs typeface="Frutiger 57Cn"/>
              </a:rPr>
              <a:t>He will have Him; for He said, ‘I am the Son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God.’”</a:t>
            </a:r>
          </a:p>
        </p:txBody>
      </p:sp>
    </p:spTree>
    <p:extLst>
      <p:ext uri="{BB962C8B-B14F-4D97-AF65-F5344CB8AC3E}">
        <p14:creationId xmlns:p14="http://schemas.microsoft.com/office/powerpoint/2010/main" val="38677123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9  But You are He who took Me out of the womb; You made Me trust while on My mother’s breasts.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10  I was cast upon You from birth. From My mother’s womb You have been My God.</a:t>
            </a:r>
          </a:p>
        </p:txBody>
      </p:sp>
    </p:spTree>
    <p:extLst>
      <p:ext uri="{BB962C8B-B14F-4D97-AF65-F5344CB8AC3E}">
        <p14:creationId xmlns:p14="http://schemas.microsoft.com/office/powerpoint/2010/main" val="35299240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9  But You are He who took Me out of the womb; You made Me trust while on My mother’s breasts.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10  I was cast upon You from birth. From My mother’s womb You have been My God.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0302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</a:t>
            </a: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26-</a:t>
            </a: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27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2000" y="4151055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26  </a:t>
            </a:r>
            <a:r>
              <a:rPr lang="en-US" sz="3200" dirty="0">
                <a:latin typeface="Frutiger 57Cn"/>
                <a:cs typeface="Frutiger 57Cn"/>
              </a:rPr>
              <a:t>When Jesus therefore saw His mother, and the disciple whom He loved [John] standing by, He said to His mother, “Woman, behold your son!”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27  Then He said to the disciple, “Behold your mother!</a:t>
            </a:r>
            <a:r>
              <a:rPr lang="en-US" sz="3200" dirty="0" smtClean="0">
                <a:latin typeface="Frutiger 57Cn"/>
                <a:cs typeface="Frutiger 57Cn"/>
              </a:rPr>
              <a:t>”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2601970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6001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11  Be </a:t>
            </a:r>
            <a:r>
              <a:rPr lang="en-US" sz="3200" dirty="0">
                <a:latin typeface="Frutiger 57Cn"/>
                <a:cs typeface="Frutiger 57Cn"/>
              </a:rPr>
              <a:t>not far from Me, for trouble is near; for there is none to help.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12  Many </a:t>
            </a:r>
            <a:r>
              <a:rPr lang="en-US" sz="3200" dirty="0">
                <a:latin typeface="Frutiger 57Cn"/>
                <a:cs typeface="Frutiger 57Cn"/>
              </a:rPr>
              <a:t>bulls have surrounded Me; strong bulls of Bashan have encircled Me</a:t>
            </a:r>
            <a:r>
              <a:rPr lang="en-US" sz="3200" dirty="0" smtClean="0">
                <a:latin typeface="Frutiger 57Cn"/>
                <a:cs typeface="Frutiger 57Cn"/>
              </a:rPr>
              <a:t>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13  They </a:t>
            </a:r>
            <a:r>
              <a:rPr lang="en-US" sz="3200" dirty="0">
                <a:latin typeface="Frutiger 57Cn"/>
                <a:cs typeface="Frutiger 57Cn"/>
              </a:rPr>
              <a:t>gape at Me with their mouths, like a raging and roaring lion.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14  I am poured out like water, and all My bones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are </a:t>
            </a:r>
            <a:r>
              <a:rPr lang="en-US" sz="3200" dirty="0">
                <a:latin typeface="Frutiger 57Cn"/>
                <a:cs typeface="Frutiger 57Cn"/>
              </a:rPr>
              <a:t>out of joint; My heart is like wax; it has melted within Me.</a:t>
            </a:r>
          </a:p>
          <a:p>
            <a:pPr algn="l"/>
            <a:endParaRPr lang="en-US" sz="3200" dirty="0" smtClean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3920572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19:33, 36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33  But when they came to Jesus and saw that He was already dead, they did not break His legs . . 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36  For these things were done that the Scripture should be fulfilled, “Not one of His bones shall be broken.”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3429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123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19:33, 36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33  But when they came to Jesus and saw that He was already dead, they did not break His legs . . 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36  For these things were done that the Scripture should be fulfilled, “Not one of His bones shall be broken.”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3429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Exodus 12:46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4549775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46  In one house it [the Passover] shall be eaten; you shall not carry any of the flesh outside the house, nor shall you break one of its bones.</a:t>
            </a:r>
          </a:p>
        </p:txBody>
      </p:sp>
    </p:spTree>
    <p:extLst>
      <p:ext uri="{BB962C8B-B14F-4D97-AF65-F5344CB8AC3E}">
        <p14:creationId xmlns:p14="http://schemas.microsoft.com/office/powerpoint/2010/main" val="26721756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27:45-46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45  Now </a:t>
            </a:r>
            <a:r>
              <a:rPr lang="en-US" sz="3200" dirty="0">
                <a:latin typeface="Frutiger 57Cn"/>
                <a:cs typeface="Frutiger 57Cn"/>
              </a:rPr>
              <a:t>from the sixth hour until the ninth hour there was darkness over all the land.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46  </a:t>
            </a:r>
            <a:r>
              <a:rPr lang="en-US" sz="3200" dirty="0">
                <a:latin typeface="Frutiger 57Cn"/>
                <a:cs typeface="Frutiger 57Cn"/>
              </a:rPr>
              <a:t>And about the ninth hour Jesus cried out with a loud voice, saying, “Eli, Eli, lama </a:t>
            </a:r>
            <a:r>
              <a:rPr lang="en-US" sz="3200" dirty="0" err="1">
                <a:latin typeface="Frutiger 57Cn"/>
                <a:cs typeface="Frutiger 57Cn"/>
              </a:rPr>
              <a:t>sabachthani</a:t>
            </a:r>
            <a:r>
              <a:rPr lang="en-US" sz="3200" dirty="0">
                <a:latin typeface="Frutiger 57Cn"/>
                <a:cs typeface="Frutiger 57Cn"/>
              </a:rPr>
              <a:t>?” that is, “My God, My God, why have You forsaken Me?”</a:t>
            </a:r>
          </a:p>
        </p:txBody>
      </p:sp>
    </p:spTree>
    <p:extLst>
      <p:ext uri="{BB962C8B-B14F-4D97-AF65-F5344CB8AC3E}">
        <p14:creationId xmlns:p14="http://schemas.microsoft.com/office/powerpoint/2010/main" val="15843109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15  My strength is dried up like a potsherd, and My tongue clings to My jaws; You have brought Me to the dust of death. 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4181951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15  My strength is dried up like a potsherd, and My tongue clings to My jaws; You have brought Me to the dust of death. 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  <p:pic>
        <p:nvPicPr>
          <p:cNvPr id="5" name="Picture 4" descr="ramatrachel_potsherds_fjenkins120409_243t-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00" b="11572"/>
          <a:stretch/>
        </p:blipFill>
        <p:spPr>
          <a:xfrm>
            <a:off x="-1371600" y="2893647"/>
            <a:ext cx="10515600" cy="449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260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15  My strength is dried up like a potsherd, and My tongue clings to My jaws; You have brought Me to the dust of death. 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2795965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19:28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62000" y="3916740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28  After this, Jesus, knowing that all things were now accomplished, that the Scripture might be fulfilled, said, “I thirst!” </a:t>
            </a:r>
          </a:p>
        </p:txBody>
      </p:sp>
    </p:spTree>
    <p:extLst>
      <p:ext uri="{BB962C8B-B14F-4D97-AF65-F5344CB8AC3E}">
        <p14:creationId xmlns:p14="http://schemas.microsoft.com/office/powerpoint/2010/main" val="23662486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16  For dogs have surrounded Me; the congregation of the wicked has enclosed Me. They pierced My hands and My feet; 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17  I can count all My bones. They look and stare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at </a:t>
            </a:r>
            <a:r>
              <a:rPr lang="en-US" sz="3200" dirty="0">
                <a:latin typeface="Frutiger 57Cn"/>
                <a:cs typeface="Frutiger 57Cn"/>
              </a:rPr>
              <a:t>Me.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39904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Isaiah 52:14 (NIV)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14  Just as there were many who were appalled at him—his appearance was so disfigured beyond that of any man and his form marred beyond human </a:t>
            </a:r>
            <a:r>
              <a:rPr lang="en-US" sz="3200" dirty="0" smtClean="0">
                <a:latin typeface="Frutiger 57Cn"/>
                <a:cs typeface="Frutiger 57Cn"/>
              </a:rPr>
              <a:t>likeness . . . 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7348374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18  They divide My garments among them, and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for </a:t>
            </a:r>
            <a:r>
              <a:rPr lang="en-US" sz="3200" dirty="0">
                <a:latin typeface="Frutiger 57Cn"/>
                <a:cs typeface="Frutiger 57Cn"/>
              </a:rPr>
              <a:t>My clothing they cast lots.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1957765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8496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18  They divide My garments among them, and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for </a:t>
            </a:r>
            <a:r>
              <a:rPr lang="en-US" sz="3200" dirty="0">
                <a:latin typeface="Frutiger 57Cn"/>
                <a:cs typeface="Frutiger 57Cn"/>
              </a:rPr>
              <a:t>My clothing they cast lots.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1957765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27:35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2971800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35  Then they crucified Him, and divided His garments, casting lots, that it might be fulfilled which was spoken by the prophet: “They divided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My </a:t>
            </a:r>
            <a:r>
              <a:rPr lang="en-US" sz="3200" dirty="0">
                <a:latin typeface="Frutiger 57Cn"/>
                <a:cs typeface="Frutiger 57Cn"/>
              </a:rPr>
              <a:t>garments among them, and for My clothing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they </a:t>
            </a:r>
            <a:r>
              <a:rPr lang="en-US" sz="3200" dirty="0">
                <a:latin typeface="Frutiger 57Cn"/>
                <a:cs typeface="Frutiger 57Cn"/>
              </a:rPr>
              <a:t>cast lots.” </a:t>
            </a:r>
          </a:p>
        </p:txBody>
      </p:sp>
    </p:spTree>
    <p:extLst>
      <p:ext uri="{BB962C8B-B14F-4D97-AF65-F5344CB8AC3E}">
        <p14:creationId xmlns:p14="http://schemas.microsoft.com/office/powerpoint/2010/main" val="16268638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19  But </a:t>
            </a:r>
            <a:r>
              <a:rPr lang="en-US" sz="3200" dirty="0">
                <a:latin typeface="Frutiger 57Cn"/>
                <a:cs typeface="Frutiger 57Cn"/>
              </a:rPr>
              <a:t>You, O LORD, do not be far from Me;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 </a:t>
            </a:r>
            <a:r>
              <a:rPr lang="en-US" sz="3200" dirty="0">
                <a:latin typeface="Frutiger 57Cn"/>
                <a:cs typeface="Frutiger 57Cn"/>
              </a:rPr>
              <a:t>My Strength, hasten to help Me!</a:t>
            </a:r>
            <a:br>
              <a:rPr lang="en-US" sz="3200" dirty="0">
                <a:latin typeface="Frutiger 57Cn"/>
                <a:cs typeface="Frutiger 57Cn"/>
              </a:rPr>
            </a:br>
            <a:r>
              <a:rPr lang="en-US" sz="3200" dirty="0">
                <a:latin typeface="Frutiger 57Cn"/>
                <a:cs typeface="Frutiger 57Cn"/>
              </a:rPr>
              <a:t>20  Deliver Me from the sword, </a:t>
            </a:r>
            <a:r>
              <a:rPr lang="en-US" sz="3200" dirty="0" smtClean="0">
                <a:latin typeface="Frutiger 57Cn"/>
                <a:cs typeface="Frutiger 57Cn"/>
              </a:rPr>
              <a:t>My precious </a:t>
            </a:r>
            <a:r>
              <a:rPr lang="en-US" sz="3200" dirty="0">
                <a:latin typeface="Frutiger 57Cn"/>
                <a:cs typeface="Frutiger 57Cn"/>
              </a:rPr>
              <a:t>life from the power of the dog.</a:t>
            </a:r>
            <a:br>
              <a:rPr lang="en-US" sz="3200" dirty="0">
                <a:latin typeface="Frutiger 57Cn"/>
                <a:cs typeface="Frutiger 57Cn"/>
              </a:rPr>
            </a:br>
            <a:r>
              <a:rPr lang="en-US" sz="3200" dirty="0">
                <a:latin typeface="Frutiger 57Cn"/>
                <a:cs typeface="Frutiger 57Cn"/>
              </a:rPr>
              <a:t>21  Save Me from the lion’s mouth and from the horns of the wild oxen! </a:t>
            </a:r>
          </a:p>
        </p:txBody>
      </p:sp>
    </p:spTree>
    <p:extLst>
      <p:ext uri="{BB962C8B-B14F-4D97-AF65-F5344CB8AC3E}">
        <p14:creationId xmlns:p14="http://schemas.microsoft.com/office/powerpoint/2010/main" val="211378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19  But </a:t>
            </a:r>
            <a:r>
              <a:rPr lang="en-US" sz="3200" dirty="0">
                <a:latin typeface="Frutiger 57Cn"/>
                <a:cs typeface="Frutiger 57Cn"/>
              </a:rPr>
              <a:t>You, O LORD, do not be far from Me;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 </a:t>
            </a:r>
            <a:r>
              <a:rPr lang="en-US" sz="3200" dirty="0">
                <a:latin typeface="Frutiger 57Cn"/>
                <a:cs typeface="Frutiger 57Cn"/>
              </a:rPr>
              <a:t>My Strength, hasten to help Me!</a:t>
            </a:r>
            <a:br>
              <a:rPr lang="en-US" sz="3200" dirty="0">
                <a:latin typeface="Frutiger 57Cn"/>
                <a:cs typeface="Frutiger 57Cn"/>
              </a:rPr>
            </a:br>
            <a:r>
              <a:rPr lang="en-US" sz="3200" dirty="0">
                <a:latin typeface="Frutiger 57Cn"/>
                <a:cs typeface="Frutiger 57Cn"/>
              </a:rPr>
              <a:t>20  Deliver Me from the sword, </a:t>
            </a:r>
            <a:r>
              <a:rPr lang="en-US" sz="3200" dirty="0" smtClean="0">
                <a:latin typeface="Frutiger 57Cn"/>
                <a:cs typeface="Frutiger 57Cn"/>
              </a:rPr>
              <a:t>My precious </a:t>
            </a:r>
            <a:r>
              <a:rPr lang="en-US" sz="3200" dirty="0">
                <a:latin typeface="Frutiger 57Cn"/>
                <a:cs typeface="Frutiger 57Cn"/>
              </a:rPr>
              <a:t>life from the power of the dog.</a:t>
            </a:r>
            <a:br>
              <a:rPr lang="en-US" sz="3200" dirty="0">
                <a:latin typeface="Frutiger 57Cn"/>
                <a:cs typeface="Frutiger 57Cn"/>
              </a:rPr>
            </a:br>
            <a:r>
              <a:rPr lang="en-US" sz="3200" dirty="0">
                <a:latin typeface="Frutiger 57Cn"/>
                <a:cs typeface="Frutiger 57Cn"/>
              </a:rPr>
              <a:t>21  Save Me from the lion’s mouth and from the horns of the wild oxen! You have answered Me</a:t>
            </a:r>
            <a:r>
              <a:rPr lang="en-US" sz="3200" dirty="0" smtClean="0">
                <a:latin typeface="Frutiger 57Cn"/>
                <a:cs typeface="Frutiger 57Cn"/>
              </a:rPr>
              <a:t>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22  I will declare Your name to My brethren; in the midst of the assembly I will praise You.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9010778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23  You who fear the LORD, praise Him! All you descendants of Jacob, glorify Him, and fear Him,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all </a:t>
            </a:r>
            <a:r>
              <a:rPr lang="en-US" sz="3200" dirty="0">
                <a:latin typeface="Frutiger 57Cn"/>
                <a:cs typeface="Frutiger 57Cn"/>
              </a:rPr>
              <a:t>you offspring of Israel!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24  For He has not despised nor abhorred the affliction of the afflicted; nor has He hidden His face from Him; but when He cried to Him, He heard.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22724231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Isaiah 53:3-5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  He is despised and rejected by men, a Man of sorrows and acquainted with grief. And we hid, as it were, our faces from Him; He was despised, and we did not esteem Him.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4  Surely He has borne our </a:t>
            </a:r>
            <a:r>
              <a:rPr lang="en-US" sz="3200" dirty="0" err="1">
                <a:latin typeface="Frutiger 57Cn"/>
                <a:cs typeface="Frutiger 57Cn"/>
              </a:rPr>
              <a:t>griefs</a:t>
            </a:r>
            <a:r>
              <a:rPr lang="en-US" sz="3200" dirty="0">
                <a:latin typeface="Frutiger 57Cn"/>
                <a:cs typeface="Frutiger 57Cn"/>
              </a:rPr>
              <a:t> and carried our sorrows; yet we esteemed Him stricken, smitten by God, and afflicted.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  But He was wounded for our transgressions, He was bruised for our iniquities; the chastisement for our peace was upon Him, and by His stripes we are healed.</a:t>
            </a:r>
          </a:p>
        </p:txBody>
      </p:sp>
    </p:spTree>
    <p:extLst>
      <p:ext uri="{BB962C8B-B14F-4D97-AF65-F5344CB8AC3E}">
        <p14:creationId xmlns:p14="http://schemas.microsoft.com/office/powerpoint/2010/main" val="33174571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25  My praise shall be of You in the great assembly; I will pay My vows before those who fear Him.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26  The poor shall eat and be satisfied; those who seek Him will praise the LORD. Let your heart live forever!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27  All the ends of the world shall remember and turn to the LORD, and all the families of the nations shall worship before You.</a:t>
            </a:r>
          </a:p>
        </p:txBody>
      </p:sp>
    </p:spTree>
    <p:extLst>
      <p:ext uri="{BB962C8B-B14F-4D97-AF65-F5344CB8AC3E}">
        <p14:creationId xmlns:p14="http://schemas.microsoft.com/office/powerpoint/2010/main" val="30548272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016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28  For </a:t>
            </a:r>
            <a:r>
              <a:rPr lang="en-US" sz="3200" dirty="0">
                <a:latin typeface="Frutiger 57Cn"/>
                <a:cs typeface="Frutiger 57Cn"/>
              </a:rPr>
              <a:t>the kingdom is the LORD’S, and He rules over the nations.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29  </a:t>
            </a:r>
            <a:r>
              <a:rPr lang="en-US" sz="3200" dirty="0">
                <a:latin typeface="Frutiger 57Cn"/>
                <a:cs typeface="Frutiger 57Cn"/>
              </a:rPr>
              <a:t>All the prosperous of the earth shall eat and worship; all those who go down to the dust shall bow before Him, even he who cannot keep himself alive.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A posterity shall serve Him. It will be recounted of the Lord to the next generation, 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31  They will come and declare His righteousness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a people who will be born, that </a:t>
            </a:r>
            <a:r>
              <a:rPr lang="en-US" sz="3200" i="1" dirty="0">
                <a:latin typeface="Frutiger 57Cn"/>
                <a:cs typeface="Frutiger 57Cn"/>
              </a:rPr>
              <a:t>He has done this.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5352809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28  For </a:t>
            </a:r>
            <a:r>
              <a:rPr lang="en-US" sz="3200" dirty="0">
                <a:latin typeface="Frutiger 57Cn"/>
                <a:cs typeface="Frutiger 57Cn"/>
              </a:rPr>
              <a:t>the kingdom is the LORD’S, and He rules over the nations.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29  </a:t>
            </a:r>
            <a:r>
              <a:rPr lang="en-US" sz="3200" dirty="0">
                <a:latin typeface="Frutiger 57Cn"/>
                <a:cs typeface="Frutiger 57Cn"/>
              </a:rPr>
              <a:t>All the prosperous of the earth shall eat and worship; all those who go down to the dust shall bow before Him, even he who cannot keep himself alive.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A posterity shall serve Him. It will be recounted of the Lord to the next generation, 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31  They </a:t>
            </a:r>
            <a:r>
              <a:rPr lang="en-US" sz="3200" dirty="0">
                <a:latin typeface="Frutiger 57Cn"/>
                <a:cs typeface="Frutiger 57Cn"/>
              </a:rPr>
              <a:t>will come and declare His righteousness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a people who will be born, that </a:t>
            </a:r>
            <a:r>
              <a:rPr lang="en-US" sz="3200" i="1" dirty="0">
                <a:latin typeface="Frutiger 57Cn"/>
                <a:cs typeface="Frutiger 57Cn"/>
              </a:rPr>
              <a:t>He has done this</a:t>
            </a:r>
            <a:r>
              <a:rPr lang="en-US" sz="3200" i="1" dirty="0" smtClean="0">
                <a:latin typeface="Frutiger 57Cn"/>
                <a:cs typeface="Frutiger 57Cn"/>
              </a:rPr>
              <a:t>.</a:t>
            </a:r>
          </a:p>
          <a:p>
            <a:pPr algn="l"/>
            <a:r>
              <a:rPr lang="en-US" sz="3200" i="1" dirty="0" smtClean="0">
                <a:solidFill>
                  <a:srgbClr val="FFCC66"/>
                </a:solidFill>
                <a:latin typeface="Frutiger 57Cn"/>
                <a:cs typeface="Frutiger 57Cn"/>
              </a:rPr>
              <a:t>“He has completed this” </a:t>
            </a:r>
            <a:r>
              <a:rPr lang="en-US" sz="3200" dirty="0" smtClean="0">
                <a:solidFill>
                  <a:srgbClr val="FFFFCC"/>
                </a:solidFill>
                <a:latin typeface="Frutiger 57Cn"/>
                <a:cs typeface="Frutiger 57Cn"/>
              </a:rPr>
              <a:t>or</a:t>
            </a:r>
            <a:r>
              <a:rPr lang="en-US" sz="3200" i="1" dirty="0" smtClean="0">
                <a:solidFill>
                  <a:srgbClr val="F8FFB7"/>
                </a:solidFill>
                <a:latin typeface="Frutiger 57Cn"/>
                <a:cs typeface="Frutiger 57Cn"/>
              </a:rPr>
              <a:t> </a:t>
            </a:r>
            <a:r>
              <a:rPr lang="en-US" sz="3200" i="1" dirty="0" smtClean="0">
                <a:solidFill>
                  <a:srgbClr val="FFCC66"/>
                </a:solidFill>
                <a:latin typeface="Frutiger 57Cn"/>
                <a:cs typeface="Frutiger 57Cn"/>
              </a:rPr>
              <a:t>“He has finished it”</a:t>
            </a:r>
            <a:endParaRPr lang="en-US" sz="3200" i="1" dirty="0">
              <a:solidFill>
                <a:srgbClr val="FFCC66"/>
              </a:solidFill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8744175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19:29-30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29  Now a vessel full of sour wine was sitting there; and they filled a sponge with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put </a:t>
            </a:r>
            <a:r>
              <a:rPr lang="en-US" sz="3200" dirty="0">
                <a:latin typeface="Frutiger 57Cn"/>
                <a:cs typeface="Frutiger 57Cn"/>
              </a:rPr>
              <a:t>it on hyssop, </a:t>
            </a:r>
            <a:r>
              <a:rPr lang="en-US" sz="3200" dirty="0" smtClean="0">
                <a:latin typeface="Frutiger 57Cn"/>
                <a:cs typeface="Frutiger 57Cn"/>
              </a:rPr>
              <a:t>and </a:t>
            </a:r>
            <a:r>
              <a:rPr lang="en-US" sz="3200" dirty="0">
                <a:latin typeface="Frutiger 57Cn"/>
                <a:cs typeface="Frutiger 57Cn"/>
              </a:rPr>
              <a:t>put it to His mouth.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So when Jesus had received the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He </a:t>
            </a:r>
            <a:r>
              <a:rPr lang="en-US" sz="3200" dirty="0">
                <a:latin typeface="Frutiger 57Cn"/>
                <a:cs typeface="Frutiger 57Cn"/>
              </a:rPr>
              <a:t>said, </a:t>
            </a:r>
            <a:r>
              <a:rPr lang="en-US" sz="3200" i="1" dirty="0">
                <a:latin typeface="Frutiger 57Cn"/>
                <a:cs typeface="Frutiger 57Cn"/>
              </a:rPr>
              <a:t>“It is finished!”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5636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3447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19:29-30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29  Now a vessel full of sour wine was sitting there; and they filled a sponge with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put </a:t>
            </a:r>
            <a:r>
              <a:rPr lang="en-US" sz="3200" dirty="0">
                <a:latin typeface="Frutiger 57Cn"/>
                <a:cs typeface="Frutiger 57Cn"/>
              </a:rPr>
              <a:t>it on hyssop, </a:t>
            </a:r>
            <a:r>
              <a:rPr lang="en-US" sz="3200" dirty="0" smtClean="0">
                <a:latin typeface="Frutiger 57Cn"/>
                <a:cs typeface="Frutiger 57Cn"/>
              </a:rPr>
              <a:t>and </a:t>
            </a:r>
            <a:r>
              <a:rPr lang="en-US" sz="3200" dirty="0">
                <a:latin typeface="Frutiger 57Cn"/>
                <a:cs typeface="Frutiger 57Cn"/>
              </a:rPr>
              <a:t>put it to His mouth.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So when Jesus had received the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He </a:t>
            </a:r>
            <a:r>
              <a:rPr lang="en-US" sz="3200" dirty="0">
                <a:latin typeface="Frutiger 57Cn"/>
                <a:cs typeface="Frutiger 57Cn"/>
              </a:rPr>
              <a:t>said, </a:t>
            </a:r>
            <a:r>
              <a:rPr lang="en-US" sz="3200" i="1" dirty="0">
                <a:latin typeface="Frutiger 57Cn"/>
                <a:cs typeface="Frutiger 57Cn"/>
              </a:rPr>
              <a:t>“It is finished!”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5636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2000" y="4684455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31  They </a:t>
            </a:r>
            <a:r>
              <a:rPr lang="en-US" sz="3200" dirty="0">
                <a:latin typeface="Frutiger 57Cn"/>
                <a:cs typeface="Frutiger 57Cn"/>
              </a:rPr>
              <a:t>will come and declare His righteousness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a people who will be born, that </a:t>
            </a:r>
            <a:r>
              <a:rPr lang="en-US" sz="3200" i="1" dirty="0">
                <a:latin typeface="Frutiger 57Cn"/>
                <a:cs typeface="Frutiger 57Cn"/>
              </a:rPr>
              <a:t>He has done this</a:t>
            </a:r>
            <a:r>
              <a:rPr lang="en-US" sz="3200" i="1" dirty="0" smtClean="0">
                <a:latin typeface="Frutiger 57Cn"/>
                <a:cs typeface="Frutiger 57C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99213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19:29-30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29  Now a vessel full of sour wine was sitting there; and they filled a sponge with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put </a:t>
            </a:r>
            <a:r>
              <a:rPr lang="en-US" sz="3200" dirty="0">
                <a:latin typeface="Frutiger 57Cn"/>
                <a:cs typeface="Frutiger 57Cn"/>
              </a:rPr>
              <a:t>it on hyssop, </a:t>
            </a:r>
            <a:r>
              <a:rPr lang="en-US" sz="3200" dirty="0" smtClean="0">
                <a:latin typeface="Frutiger 57Cn"/>
                <a:cs typeface="Frutiger 57Cn"/>
              </a:rPr>
              <a:t>and </a:t>
            </a:r>
            <a:r>
              <a:rPr lang="en-US" sz="3200" dirty="0">
                <a:latin typeface="Frutiger 57Cn"/>
                <a:cs typeface="Frutiger 57Cn"/>
              </a:rPr>
              <a:t>put it to His mouth.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So when Jesus had received the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He </a:t>
            </a:r>
            <a:r>
              <a:rPr lang="en-US" sz="3200" dirty="0">
                <a:latin typeface="Frutiger 57Cn"/>
                <a:cs typeface="Frutiger 57Cn"/>
              </a:rPr>
              <a:t>said, </a:t>
            </a:r>
            <a:r>
              <a:rPr lang="en-US" sz="3200" i="1" dirty="0">
                <a:latin typeface="Frutiger 57Cn"/>
                <a:cs typeface="Frutiger 57Cn"/>
              </a:rPr>
              <a:t>“It is finished!”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5636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2000" y="4684455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31  They </a:t>
            </a:r>
            <a:r>
              <a:rPr lang="en-US" sz="3200" dirty="0">
                <a:latin typeface="Frutiger 57Cn"/>
                <a:cs typeface="Frutiger 57Cn"/>
              </a:rPr>
              <a:t>will come and declare His righteousness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a people who will be born, that </a:t>
            </a:r>
            <a:r>
              <a:rPr lang="en-US" sz="3200" i="1" dirty="0">
                <a:latin typeface="Frutiger 57Cn"/>
                <a:cs typeface="Frutiger 57Cn"/>
              </a:rPr>
              <a:t>He has done this</a:t>
            </a:r>
            <a:r>
              <a:rPr lang="en-US" sz="3200" i="1" dirty="0" smtClean="0">
                <a:latin typeface="Frutiger 57Cn"/>
                <a:cs typeface="Frutiger 57Cn"/>
              </a:rPr>
              <a:t>.</a:t>
            </a:r>
          </a:p>
          <a:p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IT’S FINISHED!   IT’S DONE!   IT’S COMPLETED!</a:t>
            </a:r>
          </a:p>
        </p:txBody>
      </p:sp>
    </p:spTree>
    <p:extLst>
      <p:ext uri="{BB962C8B-B14F-4D97-AF65-F5344CB8AC3E}">
        <p14:creationId xmlns:p14="http://schemas.microsoft.com/office/powerpoint/2010/main" val="10852926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23:1-6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The LORD is my shepherd; I shall not want.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  He makes me to lie down in green pastures;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He </a:t>
            </a:r>
            <a:r>
              <a:rPr lang="en-US" sz="3200" dirty="0">
                <a:latin typeface="Frutiger 57Cn"/>
                <a:cs typeface="Frutiger 57Cn"/>
              </a:rPr>
              <a:t>leads me beside the still waters.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  He restores my soul; He leads me in the paths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righteousness </a:t>
            </a:r>
            <a:r>
              <a:rPr lang="en-US" sz="3200" dirty="0" smtClean="0">
                <a:latin typeface="Frutiger 57Cn"/>
                <a:cs typeface="Frutiger 57Cn"/>
              </a:rPr>
              <a:t>for </a:t>
            </a:r>
            <a:r>
              <a:rPr lang="en-US" sz="3200" dirty="0">
                <a:latin typeface="Frutiger 57Cn"/>
                <a:cs typeface="Frutiger 57Cn"/>
              </a:rPr>
              <a:t>His name’s sake.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4  Yea, though I walk through the valley of the shadow of death, I will fear no evil; </a:t>
            </a:r>
            <a:r>
              <a:rPr lang="en-US" sz="3200" dirty="0" smtClean="0">
                <a:latin typeface="Frutiger 57Cn"/>
                <a:cs typeface="Frutiger 57Cn"/>
              </a:rPr>
              <a:t>for </a:t>
            </a:r>
            <a:r>
              <a:rPr lang="en-US" sz="3200" dirty="0">
                <a:latin typeface="Frutiger 57Cn"/>
                <a:cs typeface="Frutiger 57Cn"/>
              </a:rPr>
              <a:t>You are with me; Your rod and Your staff, they comfort me</a:t>
            </a:r>
            <a:r>
              <a:rPr lang="en-US" sz="3200" dirty="0" smtClean="0">
                <a:latin typeface="Frutiger 57Cn"/>
                <a:cs typeface="Frutiger 57Cn"/>
              </a:rPr>
              <a:t>.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4582649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23:1-6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5  </a:t>
            </a:r>
            <a:r>
              <a:rPr lang="en-US" sz="3200" dirty="0">
                <a:latin typeface="Frutiger 57Cn"/>
                <a:cs typeface="Frutiger 57Cn"/>
              </a:rPr>
              <a:t>You prepare a table before me in the presence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my enemies; You anoint my head with oil; </a:t>
            </a:r>
            <a:r>
              <a:rPr lang="en-US" sz="3200" dirty="0" smtClean="0">
                <a:latin typeface="Frutiger 57Cn"/>
                <a:cs typeface="Frutiger 57Cn"/>
              </a:rPr>
              <a:t>my </a:t>
            </a:r>
            <a:r>
              <a:rPr lang="en-US" sz="3200" dirty="0">
                <a:latin typeface="Frutiger 57Cn"/>
                <a:cs typeface="Frutiger 57Cn"/>
              </a:rPr>
              <a:t>cup runs over.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6  Surely goodness and mercy shall follow me </a:t>
            </a:r>
            <a:r>
              <a:rPr lang="en-US" sz="3200" dirty="0" smtClean="0">
                <a:latin typeface="Frutiger 57Cn"/>
                <a:cs typeface="Frutiger 57Cn"/>
              </a:rPr>
              <a:t>all </a:t>
            </a:r>
            <a:r>
              <a:rPr lang="en-US" sz="3200" dirty="0">
                <a:latin typeface="Frutiger 57Cn"/>
                <a:cs typeface="Frutiger 57Cn"/>
              </a:rPr>
              <a:t>the days of my life; </a:t>
            </a:r>
            <a:r>
              <a:rPr lang="en-US" sz="3200" dirty="0" smtClean="0">
                <a:latin typeface="Frutiger 57Cn"/>
                <a:cs typeface="Frutiger 57Cn"/>
              </a:rPr>
              <a:t>and </a:t>
            </a:r>
            <a:r>
              <a:rPr lang="en-US" sz="3200" dirty="0">
                <a:latin typeface="Frutiger 57Cn"/>
                <a:cs typeface="Frutiger 57Cn"/>
              </a:rPr>
              <a:t>I will dwell in the house of the LORD </a:t>
            </a:r>
            <a:r>
              <a:rPr lang="en-US" sz="3200" dirty="0" smtClean="0">
                <a:latin typeface="Frutiger 57Cn"/>
                <a:cs typeface="Frutiger 57Cn"/>
              </a:rPr>
              <a:t>forever</a:t>
            </a:r>
            <a:r>
              <a:rPr lang="en-US" sz="3200" dirty="0">
                <a:latin typeface="Frutiger 57Cn"/>
                <a:cs typeface="Frutiger 57C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7418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24:1-10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 The earth is the LORD’S, and all its fullness, the world and those who dwell therein.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2  For He has founded it upon the seas, and established it upon the waters.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3  Who may ascend into the hill of the LORD? </a:t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Or who may stand in His holy place?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4  He who has clean hands and a pure heart, </a:t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Who has not lifted up his soul to an idol, nor sworn deceitfully.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5  He shall receive blessing from the LORD, and righteousness from the God of his salvation.</a:t>
            </a:r>
          </a:p>
        </p:txBody>
      </p:sp>
    </p:spTree>
    <p:extLst>
      <p:ext uri="{BB962C8B-B14F-4D97-AF65-F5344CB8AC3E}">
        <p14:creationId xmlns:p14="http://schemas.microsoft.com/office/powerpoint/2010/main" val="25807012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24:1-10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6001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6  </a:t>
            </a:r>
            <a:r>
              <a:rPr lang="en-US" sz="3200" dirty="0">
                <a:latin typeface="Frutiger 57Cn"/>
                <a:cs typeface="Frutiger 57Cn"/>
              </a:rPr>
              <a:t>(NIV) Such is the generation of those who seek him, who seek your face, O God of Jacob. </a:t>
            </a:r>
            <a:r>
              <a:rPr lang="en-US" sz="3200" dirty="0" smtClean="0">
                <a:latin typeface="Frutiger 57Cn"/>
                <a:cs typeface="Frutiger 57Cn"/>
              </a:rPr>
              <a:t>Selah</a:t>
            </a:r>
            <a:endParaRPr lang="en-US" sz="3200" dirty="0">
              <a:latin typeface="Frutiger 57Cn"/>
              <a:cs typeface="Frutiger 57Cn"/>
            </a:endParaRP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7  Lift up your heads, O you gates! And be lifted up, you everlasting doors! And the King of glory shall come in.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8  Who is this King of glory? The LORD strong and mighty, the LORD mighty in battle.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9  Lift up your heads, O you gates! Lift up, you </a:t>
            </a:r>
            <a:r>
              <a:rPr lang="en-US" sz="3200" dirty="0" smtClean="0">
                <a:latin typeface="Frutiger 57Cn"/>
                <a:cs typeface="Frutiger 57Cn"/>
              </a:rPr>
              <a:t>ever-lasting </a:t>
            </a:r>
            <a:r>
              <a:rPr lang="en-US" sz="3200" dirty="0">
                <a:latin typeface="Frutiger 57Cn"/>
                <a:cs typeface="Frutiger 57Cn"/>
              </a:rPr>
              <a:t>doors! And the King of glory shall come in.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10 Who is this King of glory? The LORD of hosts, He is the King of glory. Selah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8205269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Mark 10:32-34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32  Now they were on the road, going up to </a:t>
            </a:r>
            <a:r>
              <a:rPr lang="en-US" sz="3200" dirty="0" smtClean="0">
                <a:latin typeface="Frutiger 57Cn"/>
                <a:cs typeface="Frutiger 57Cn"/>
              </a:rPr>
              <a:t>Jerusalem . . . </a:t>
            </a:r>
            <a:r>
              <a:rPr lang="en-US" sz="3200" dirty="0">
                <a:latin typeface="Frutiger 57Cn"/>
                <a:cs typeface="Frutiger 57Cn"/>
              </a:rPr>
              <a:t>Then He took the twelve aside again and began to tell them the things that would happen to Him: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33  “Behold, we are going up to Jerusalem, and the Son of Man will be betrayed to the chief priests and to the scribes; and they will condemn Him to death and deliver Him to the Gentiles;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34  “and they will mock Him, and scourge Him, and spit on Him, and kill Him. And the third day He will rise again.”</a:t>
            </a:r>
          </a:p>
        </p:txBody>
      </p:sp>
    </p:spTree>
    <p:extLst>
      <p:ext uri="{BB962C8B-B14F-4D97-AF65-F5344CB8AC3E}">
        <p14:creationId xmlns:p14="http://schemas.microsoft.com/office/powerpoint/2010/main" val="30561894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7223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80546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4:17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17  From that time Jesus began to preach and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say, “Repent, for the kingdom of heaven is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at </a:t>
            </a:r>
            <a:r>
              <a:rPr lang="en-US" sz="3200" dirty="0">
                <a:latin typeface="Frutiger 57Cn"/>
                <a:cs typeface="Frutiger 57Cn"/>
              </a:rPr>
              <a:t>hand.”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438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Mark 1:14-15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3559175"/>
            <a:ext cx="8229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14  Now after John was put in prison, Jesus came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Galilee, preaching the gospel of the kingdom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God,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15  and saying, “The time is fulfilled, and the kingdom of God is at hand. Repent, and believe in the gospel.”</a:t>
            </a:r>
          </a:p>
        </p:txBody>
      </p:sp>
    </p:spTree>
    <p:extLst>
      <p:ext uri="{BB962C8B-B14F-4D97-AF65-F5344CB8AC3E}">
        <p14:creationId xmlns:p14="http://schemas.microsoft.com/office/powerpoint/2010/main" val="3838565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26:1-2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Now it came to pass, when Jesus had finished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all </a:t>
            </a:r>
            <a:r>
              <a:rPr lang="en-US" sz="3200" dirty="0">
                <a:latin typeface="Frutiger 57Cn"/>
                <a:cs typeface="Frutiger 57Cn"/>
              </a:rPr>
              <a:t>these </a:t>
            </a:r>
            <a:r>
              <a:rPr lang="en-US" sz="3200" dirty="0" smtClean="0">
                <a:latin typeface="Frutiger 57Cn"/>
                <a:cs typeface="Frutiger 57Cn"/>
              </a:rPr>
              <a:t>sayings, </a:t>
            </a:r>
            <a:r>
              <a:rPr lang="en-US" sz="3200" dirty="0">
                <a:latin typeface="Frutiger 57Cn"/>
                <a:cs typeface="Frutiger 57Cn"/>
              </a:rPr>
              <a:t>that He said to His disciples,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  “You know that after two days is the Passover, and the Son of Man will be delivered up to be crucified.”</a:t>
            </a:r>
          </a:p>
        </p:txBody>
      </p:sp>
    </p:spTree>
    <p:extLst>
      <p:ext uri="{BB962C8B-B14F-4D97-AF65-F5344CB8AC3E}">
        <p14:creationId xmlns:p14="http://schemas.microsoft.com/office/powerpoint/2010/main" val="15864049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26:51-54 (NIV)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51  With that, one of Jesus’ companions reached for his sword, drew it out and struck the servant of the high priest, cutting off his ear.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52  “Put your sword back in its place,” Jesus said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him, “for all who draw the sword will die by the sword.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53  Do you think I cannot call on my Father, and he will at once put at my disposal more than twelve legions of angels?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54 </a:t>
            </a:r>
            <a:r>
              <a:rPr lang="en-US" sz="3200" dirty="0" smtClean="0">
                <a:latin typeface="Frutiger 57Cn"/>
                <a:cs typeface="Frutiger 57Cn"/>
              </a:rPr>
              <a:t> But </a:t>
            </a:r>
            <a:r>
              <a:rPr lang="en-US" sz="3200" dirty="0">
                <a:latin typeface="Frutiger 57Cn"/>
                <a:cs typeface="Frutiger 57Cn"/>
              </a:rPr>
              <a:t>how then would the Scriptures be fulfilled that say it must happen in this way?”</a:t>
            </a:r>
          </a:p>
        </p:txBody>
      </p:sp>
    </p:spTree>
    <p:extLst>
      <p:ext uri="{BB962C8B-B14F-4D97-AF65-F5344CB8AC3E}">
        <p14:creationId xmlns:p14="http://schemas.microsoft.com/office/powerpoint/2010/main" val="40937089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16:32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32  “Indeed the hour is coming, yes, has now come, that you will be scattered, each to his own, and will leave Me alone. And yet I am not alone, </a:t>
            </a:r>
            <a:r>
              <a:rPr lang="en-US" sz="3200" i="1" dirty="0">
                <a:latin typeface="Frutiger 57Cn"/>
                <a:cs typeface="Frutiger 57Cn"/>
              </a:rPr>
              <a:t>because the Father is with Me.”</a:t>
            </a:r>
          </a:p>
        </p:txBody>
      </p:sp>
    </p:spTree>
    <p:extLst>
      <p:ext uri="{BB962C8B-B14F-4D97-AF65-F5344CB8AC3E}">
        <p14:creationId xmlns:p14="http://schemas.microsoft.com/office/powerpoint/2010/main" val="22321978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My God, My God, why have You forsaken Me? </a:t>
            </a:r>
            <a:r>
              <a:rPr lang="en-US" sz="3200" dirty="0">
                <a:latin typeface="Frutiger 57Cn"/>
                <a:cs typeface="Frutiger 57Cn"/>
              </a:rPr>
              <a:t>Why are You so far from helping Me, and from the words of My groaning?</a:t>
            </a:r>
          </a:p>
        </p:txBody>
      </p:sp>
    </p:spTree>
    <p:extLst>
      <p:ext uri="{BB962C8B-B14F-4D97-AF65-F5344CB8AC3E}">
        <p14:creationId xmlns:p14="http://schemas.microsoft.com/office/powerpoint/2010/main" val="3771055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BL Frutiger Black"/>
        <a:ea typeface=""/>
        <a:cs typeface=""/>
      </a:majorFont>
      <a:minorFont>
        <a:latin typeface="B Frutiger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HD:Old Mac Files:Microsoft Office 98:Templates:Presentation Designs:Fireball</Template>
  <TotalTime>33642</TotalTime>
  <Words>2378</Words>
  <Application>Microsoft Macintosh PowerPoint</Application>
  <PresentationFormat>On-screen Show (4:3)</PresentationFormat>
  <Paragraphs>171</Paragraphs>
  <Slides>52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52</vt:i4>
      </vt:variant>
    </vt:vector>
  </HeadingPairs>
  <TitlesOfParts>
    <vt:vector size="55" baseType="lpstr">
      <vt:lpstr>Fireball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Ideas for The Good News  </dc:title>
  <dc:creator/>
  <cp:lastModifiedBy>Scott Ashley</cp:lastModifiedBy>
  <cp:revision>807</cp:revision>
  <cp:lastPrinted>2002-04-29T19:33:49Z</cp:lastPrinted>
  <dcterms:created xsi:type="dcterms:W3CDTF">2002-04-29T15:32:00Z</dcterms:created>
  <dcterms:modified xsi:type="dcterms:W3CDTF">2013-03-16T05:52:32Z</dcterms:modified>
</cp:coreProperties>
</file>